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58" r:id="rId8"/>
    <p:sldId id="259" r:id="rId9"/>
    <p:sldId id="257" r:id="rId10"/>
    <p:sldId id="260" r:id="rId11"/>
    <p:sldId id="261" r:id="rId12"/>
    <p:sldId id="262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1" r:id="rId26"/>
    <p:sldId id="280" r:id="rId27"/>
    <p:sldId id="282" r:id="rId28"/>
    <p:sldId id="283" r:id="rId29"/>
    <p:sldId id="284" r:id="rId30"/>
    <p:sldId id="285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pac.bz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oi.acm.org/10.1145/2676723.267725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hyperlink" Target="http://www.quorumlanguage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Evidence-Oriented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6813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Andreas Stefik, Ph.D.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Department of Computer Science</a:t>
            </a:r>
          </a:p>
          <a:p>
            <a:r>
              <a:rPr lang="en-US" dirty="0" smtClean="0"/>
              <a:t>University of Nevada, Las </a:t>
            </a:r>
            <a:r>
              <a:rPr lang="en-US" dirty="0" smtClean="0"/>
              <a:t>Vegas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://web.cs.unlv.edu/stefika</a:t>
            </a:r>
            <a:r>
              <a:rPr lang="en-US" dirty="0" smtClean="0"/>
              <a:t>/</a:t>
            </a:r>
          </a:p>
          <a:p>
            <a:r>
              <a:rPr lang="en-US" dirty="0"/>
              <a:t>http://quorumlanguage.com/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AndreasStefik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334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first phase, experiments exposed quackery and fraud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4648654" cy="326716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Take Mesmerism … (animal magnetism)</a:t>
            </a:r>
          </a:p>
          <a:p>
            <a:r>
              <a:rPr lang="en-US" dirty="0" smtClean="0"/>
              <a:t>Louis the XVI formed a commission to evaluate: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hether the methods analyzed had “real” force</a:t>
            </a:r>
          </a:p>
          <a:p>
            <a:pPr lvl="1"/>
            <a:r>
              <a:rPr lang="en-US" dirty="0" smtClean="0"/>
              <a:t>Explicitly excluded “non-physical” arguments</a:t>
            </a:r>
          </a:p>
          <a:p>
            <a:pPr lvl="1"/>
            <a:r>
              <a:rPr lang="en-US" dirty="0" smtClean="0"/>
              <a:t>Led by Benjamin Franklin</a:t>
            </a:r>
          </a:p>
          <a:p>
            <a:r>
              <a:rPr lang="en-US" dirty="0" smtClean="0"/>
              <a:t>How do we know it is quackery? Use </a:t>
            </a:r>
            <a:r>
              <a:rPr lang="en-US" b="1" dirty="0" smtClean="0"/>
              <a:t>sham treatments</a:t>
            </a:r>
            <a:endParaRPr lang="en-US" dirty="0" smtClean="0"/>
          </a:p>
          <a:p>
            <a:r>
              <a:rPr lang="en-US" dirty="0" smtClean="0"/>
              <a:t>Scientists already had the answer, yet the medical community debated whether the “experiments were good enough” for nearly a century</a:t>
            </a:r>
          </a:p>
          <a:p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59" y="2544764"/>
            <a:ext cx="3001184" cy="37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homeopathy?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4784725" cy="326716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Hahnemann argued for “</a:t>
            </a:r>
            <a:r>
              <a:rPr lang="en-US" dirty="0" err="1" smtClean="0"/>
              <a:t>Similia</a:t>
            </a:r>
            <a:r>
              <a:rPr lang="en-US" dirty="0" smtClean="0"/>
              <a:t> </a:t>
            </a:r>
            <a:r>
              <a:rPr lang="en-US" dirty="0" err="1" smtClean="0"/>
              <a:t>similibus</a:t>
            </a:r>
            <a:r>
              <a:rPr lang="en-US" dirty="0" smtClean="0"/>
              <a:t> </a:t>
            </a:r>
            <a:r>
              <a:rPr lang="en-US" dirty="0" err="1" smtClean="0"/>
              <a:t>curentur</a:t>
            </a:r>
            <a:r>
              <a:rPr lang="en-US" dirty="0" smtClean="0"/>
              <a:t>” or “like cures like”</a:t>
            </a:r>
          </a:p>
          <a:p>
            <a:r>
              <a:rPr lang="en-US" dirty="0" smtClean="0"/>
              <a:t>Many investigations have taken place, including early ones like:</a:t>
            </a:r>
          </a:p>
          <a:p>
            <a:pPr lvl="1"/>
            <a:r>
              <a:rPr lang="en-US" dirty="0" smtClean="0"/>
              <a:t>Armand Trousseau (1801 - 1867) and his students using bread pills (Placebo, 1834, negative result)</a:t>
            </a:r>
          </a:p>
          <a:p>
            <a:pPr lvl="1"/>
            <a:r>
              <a:rPr lang="en-US" dirty="0" smtClean="0"/>
              <a:t>Double blind by 1879-80 (Milwaukee Academy of Medicine – inconclusive result)</a:t>
            </a:r>
          </a:p>
          <a:p>
            <a:r>
              <a:rPr lang="en-US" dirty="0" smtClean="0"/>
              <a:t>Does homeopathy stand up to scrutiny? </a:t>
            </a:r>
            <a:r>
              <a:rPr lang="en-US" b="1" i="1" u="sng" dirty="0" smtClean="0"/>
              <a:t>No!</a:t>
            </a:r>
          </a:p>
          <a:p>
            <a:r>
              <a:rPr lang="en-US" dirty="0" smtClean="0"/>
              <a:t>Homeopathy has been thoroughly, unendingly debunked, yet the </a:t>
            </a:r>
            <a:r>
              <a:rPr lang="en-US" b="1" i="1" u="sng" dirty="0" smtClean="0"/>
              <a:t>UK</a:t>
            </a:r>
            <a:r>
              <a:rPr lang="en-US" dirty="0" smtClean="0"/>
              <a:t> </a:t>
            </a:r>
            <a:r>
              <a:rPr lang="en-US" b="1" i="1" u="sng" dirty="0" smtClean="0"/>
              <a:t>still funds it today</a:t>
            </a:r>
            <a:endParaRPr lang="en-US" b="1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53" y="2349499"/>
            <a:ext cx="3197159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3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Sensation, psychics, and talking to the dead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we moved toward Phase 3, the field of Psychology was beginning, studying things like:</a:t>
            </a:r>
            <a:endParaRPr lang="en-US" dirty="0"/>
          </a:p>
          <a:p>
            <a:pPr lvl="1"/>
            <a:r>
              <a:rPr lang="en-US" dirty="0" smtClean="0"/>
              <a:t>Differences in weight that people could sense (Pierce and </a:t>
            </a:r>
            <a:r>
              <a:rPr lang="en-US" dirty="0" err="1" smtClean="0"/>
              <a:t>Jastrow</a:t>
            </a:r>
            <a:r>
              <a:rPr lang="en-US" dirty="0" smtClean="0"/>
              <a:t>, 1883)</a:t>
            </a:r>
          </a:p>
          <a:p>
            <a:pPr lvl="1"/>
            <a:r>
              <a:rPr lang="en-US" dirty="0" smtClean="0"/>
              <a:t>Psychics (e.g., can you pull a card at random from a deck and psychically tell another person?) (Richet, 1884)</a:t>
            </a:r>
          </a:p>
          <a:p>
            <a:pPr lvl="1"/>
            <a:r>
              <a:rPr lang="en-US" dirty="0" smtClean="0"/>
              <a:t>Other experiments on esoteric supernatural claims</a:t>
            </a:r>
          </a:p>
          <a:p>
            <a:r>
              <a:rPr lang="en-US" dirty="0" smtClean="0"/>
              <a:t>These experiments introduced </a:t>
            </a:r>
            <a:r>
              <a:rPr lang="en-US" b="1" i="1" dirty="0" smtClean="0"/>
              <a:t>randomization</a:t>
            </a:r>
            <a:r>
              <a:rPr lang="en-US" dirty="0" smtClean="0"/>
              <a:t>, again to guard against quackery, fraud, and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1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/>
              <a:t>phase </a:t>
            </a:r>
            <a:r>
              <a:rPr lang="en-US" dirty="0" smtClean="0"/>
              <a:t>4, pharmacology pushed us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986439" cy="326716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This phase started in part because Charles </a:t>
            </a:r>
            <a:r>
              <a:rPr lang="en-US" dirty="0" err="1" smtClean="0"/>
              <a:t>Edouard</a:t>
            </a:r>
            <a:r>
              <a:rPr lang="en-US" dirty="0" smtClean="0"/>
              <a:t> Brown-</a:t>
            </a:r>
            <a:r>
              <a:rPr lang="en-US" dirty="0" err="1" smtClean="0"/>
              <a:t>Sequard</a:t>
            </a:r>
            <a:r>
              <a:rPr lang="en-US" dirty="0" smtClean="0"/>
              <a:t> (1817 – 94) claimed that animal testicle extract would “rejuvenate physical and mental health”</a:t>
            </a:r>
          </a:p>
          <a:p>
            <a:pPr lvl="1"/>
            <a:r>
              <a:rPr lang="en-US" dirty="0" smtClean="0"/>
              <a:t>Many in the medical community wanted “case histories”</a:t>
            </a:r>
          </a:p>
          <a:p>
            <a:pPr lvl="1"/>
            <a:r>
              <a:rPr lang="en-US" dirty="0" smtClean="0"/>
              <a:t>In contrast, many were skeptical </a:t>
            </a:r>
          </a:p>
          <a:p>
            <a:r>
              <a:rPr lang="en-US" dirty="0" smtClean="0"/>
              <a:t>The first blind assessments happened a few months after the announcement</a:t>
            </a:r>
          </a:p>
          <a:p>
            <a:pPr lvl="1"/>
            <a:r>
              <a:rPr lang="en-US" dirty="0" smtClean="0"/>
              <a:t>In France: 1889 (M.G. </a:t>
            </a:r>
            <a:r>
              <a:rPr lang="en-US" dirty="0" err="1" smtClean="0"/>
              <a:t>Variot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Germany (e.g., Fritz </a:t>
            </a:r>
            <a:r>
              <a:rPr lang="en-US" dirty="0" err="1" smtClean="0"/>
              <a:t>Pregel</a:t>
            </a:r>
            <a:r>
              <a:rPr lang="en-US" dirty="0" smtClean="0"/>
              <a:t>) now with various Placebos (e.g., saline, bread pills)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23" y="2485573"/>
            <a:ext cx="3100477" cy="37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5: The beginning of </a:t>
            </a:r>
            <a:r>
              <a:rPr lang="en-US" dirty="0"/>
              <a:t>r</a:t>
            </a:r>
            <a:r>
              <a:rPr lang="en-US" dirty="0" smtClean="0"/>
              <a:t>andomized controlled </a:t>
            </a:r>
            <a:r>
              <a:rPr lang="en-US" dirty="0"/>
              <a:t>t</a:t>
            </a:r>
            <a:r>
              <a:rPr lang="en-US" dirty="0" smtClean="0"/>
              <a:t>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58432"/>
            <a:ext cx="4757511" cy="38369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 1935, Fisher coined his famous work, “the Design of Experiments.” This</a:t>
            </a:r>
            <a:r>
              <a:rPr lang="en-US" b="1" i="1" dirty="0" smtClean="0"/>
              <a:t> caused a </a:t>
            </a:r>
            <a:r>
              <a:rPr lang="en-US" b="1" i="1" u="sng" dirty="0" smtClean="0"/>
              <a:t>seismic shift </a:t>
            </a:r>
            <a:r>
              <a:rPr lang="en-US" b="1" i="1" dirty="0" smtClean="0"/>
              <a:t>in thinking</a:t>
            </a:r>
            <a:r>
              <a:rPr lang="en-US" dirty="0" smtClean="0"/>
              <a:t>.</a:t>
            </a:r>
            <a:endParaRPr lang="en-US" b="1" dirty="0" smtClean="0"/>
          </a:p>
          <a:p>
            <a:pPr lvl="1"/>
            <a:r>
              <a:rPr lang="en-US" dirty="0" smtClean="0"/>
              <a:t>Randomization was controversial at the time</a:t>
            </a:r>
          </a:p>
          <a:p>
            <a:pPr lvl="1"/>
            <a:r>
              <a:rPr lang="en-US" dirty="0" smtClean="0"/>
              <a:t>Journal of AMA wrote in 1955, that treatments should be “[kept] in the hands of the general practitioner and not … [be] on the basis of experiments” (corrections </a:t>
            </a:r>
            <a:r>
              <a:rPr lang="en-US" dirty="0" err="1" smtClean="0"/>
              <a:t>Kaptchuk’s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first actual randomized controlled trial was done by Austin Bradford Hill (1897 – 1991). He did not use the words “randomization” or “random sampling” in the paper because he was concerned he would scare off his colleagues in the field …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2558432"/>
            <a:ext cx="3231470" cy="41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7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Observation: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Scientists over time have increased their evidence standards to avoid bias, fraud, and other issues, settling on </a:t>
            </a:r>
            <a:r>
              <a:rPr lang="en-US" b="1" u="sng" dirty="0" smtClean="0"/>
              <a:t>Randomized Controlled Trials </a:t>
            </a:r>
            <a:r>
              <a:rPr lang="en-US" b="1" dirty="0" smtClean="0"/>
              <a:t>as the gold standard.</a:t>
            </a:r>
          </a:p>
          <a:p>
            <a:endParaRPr lang="en-US" dirty="0"/>
          </a:p>
          <a:p>
            <a:r>
              <a:rPr lang="en-US" dirty="0" smtClean="0"/>
              <a:t>But back to programming languages and … </a:t>
            </a:r>
            <a:r>
              <a:rPr lang="en-US" b="1" i="1" dirty="0" smtClean="0"/>
              <a:t>evidence-oriented </a:t>
            </a:r>
            <a:r>
              <a:rPr lang="en-US" dirty="0" smtClean="0"/>
              <a:t>programming.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6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5265511" cy="32671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Recap so far:</a:t>
            </a:r>
          </a:p>
          <a:p>
            <a:pPr lvl="1"/>
            <a:r>
              <a:rPr lang="en-US" dirty="0" smtClean="0"/>
              <a:t>I was investigating programming tools for the blind and visually impaired. They were hard to use and I wanted to make them easier</a:t>
            </a:r>
          </a:p>
          <a:p>
            <a:pPr lvl="1"/>
            <a:r>
              <a:rPr lang="en-US" dirty="0" smtClean="0"/>
              <a:t>Tools were helping, but only so much.</a:t>
            </a:r>
          </a:p>
          <a:p>
            <a:pPr lvl="1"/>
            <a:r>
              <a:rPr lang="en-US" dirty="0" smtClean="0"/>
              <a:t>C seemed difficult to “hear” in audio</a:t>
            </a:r>
          </a:p>
          <a:p>
            <a:pPr lvl="1"/>
            <a:r>
              <a:rPr lang="en-US" dirty="0" smtClean="0"/>
              <a:t>But … I could find very little evidence on the human factors impact of programming languages themselves, for any user (blind or not)</a:t>
            </a:r>
          </a:p>
          <a:p>
            <a:r>
              <a:rPr lang="en-US" dirty="0" smtClean="0"/>
              <a:t>So, I recruited a team and began searching</a:t>
            </a:r>
          </a:p>
          <a:p>
            <a:pPr lvl="1"/>
            <a:r>
              <a:rPr lang="en-US" dirty="0" smtClean="0"/>
              <a:t>Was I just not finding the evidence?</a:t>
            </a:r>
          </a:p>
          <a:p>
            <a:pPr lvl="1"/>
            <a:r>
              <a:rPr lang="en-US" dirty="0" smtClean="0"/>
              <a:t>Are language designers collecting data?</a:t>
            </a:r>
            <a:endParaRPr lang="en-US" dirty="0"/>
          </a:p>
        </p:txBody>
      </p:sp>
      <p:pic>
        <p:nvPicPr>
          <p:cNvPr id="4" name="Picture 3" descr="200387650-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27" y="2236451"/>
            <a:ext cx="1615544" cy="4347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436880">
            <a:off x="6852962" y="3353272"/>
            <a:ext cx="83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Where is the data?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870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was (nearly) no evidence – language designers were using </a:t>
            </a:r>
            <a:r>
              <a:rPr lang="en-US" i="1" u="sng" dirty="0" smtClean="0"/>
              <a:t>anecdotes</a:t>
            </a:r>
            <a:endParaRPr lang="en-US" i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088396"/>
            <a:ext cx="6356470" cy="29196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535" y="4858745"/>
            <a:ext cx="828705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often code scholarly papers from the literature, documenting: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Did an author have evidence about language design?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Did it follow standard scientific conventions (e.g., it had a control group)?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To-date, we have coded approximately 2,200 papers in the language conferences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u="sng" dirty="0" smtClean="0"/>
              <a:t>Key Observation: Anecdotal evidence is ill suited to a task as complex as understanding the programming language wars</a:t>
            </a:r>
          </a:p>
        </p:txBody>
      </p:sp>
    </p:spTree>
    <p:extLst>
      <p:ext uri="{BB962C8B-B14F-4D97-AF65-F5344CB8AC3E}">
        <p14:creationId xmlns:p14="http://schemas.microsoft.com/office/powerpoint/2010/main" val="10781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we* created </a:t>
            </a:r>
            <a:r>
              <a:rPr lang="en-US" i="1" dirty="0" smtClean="0"/>
              <a:t>Evidence-Oriented</a:t>
            </a:r>
            <a:r>
              <a:rPr lang="en-US" dirty="0" smtClean="0"/>
              <a:t> </a:t>
            </a:r>
            <a:r>
              <a:rPr lang="en-US" i="1" dirty="0"/>
              <a:t>P</a:t>
            </a:r>
            <a:r>
              <a:rPr lang="en-US" i="1" dirty="0" smtClean="0"/>
              <a:t>rogramming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new paradigm has several unique attributes:</a:t>
            </a:r>
          </a:p>
          <a:p>
            <a:pPr lvl="1"/>
            <a:r>
              <a:rPr lang="en-US" dirty="0" smtClean="0"/>
              <a:t>Design features of a language must have corresponding evidence from appropriately constructed </a:t>
            </a:r>
            <a:r>
              <a:rPr lang="en-US" b="1" i="1" dirty="0" smtClean="0"/>
              <a:t>Randomized Controlled Trials</a:t>
            </a:r>
          </a:p>
          <a:p>
            <a:pPr lvl="1"/>
            <a:r>
              <a:rPr lang="en-US" dirty="0" smtClean="0"/>
              <a:t>The language authors must allow the external community to suggest changes according to the scientific method, inspired by lessons from history</a:t>
            </a:r>
          </a:p>
          <a:p>
            <a:pPr lvl="1"/>
            <a:r>
              <a:rPr lang="en-US" dirty="0" smtClean="0"/>
              <a:t>Evidence from other techniques (e.g., software repository mining, educational data) if gathered from humans and rigorous is allowed</a:t>
            </a:r>
          </a:p>
          <a:p>
            <a:r>
              <a:rPr lang="en-US" dirty="0" smtClean="0"/>
              <a:t>My wife and I then invented </a:t>
            </a:r>
            <a:r>
              <a:rPr lang="en-US" b="1" dirty="0" smtClean="0"/>
              <a:t>Quorum </a:t>
            </a:r>
            <a:r>
              <a:rPr lang="en-US" dirty="0" smtClean="0"/>
              <a:t>(Funded by the National Science Foundation): to my knowledge, the first, and only, programming language to use a scientific evidence standard for human factors.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6726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*By “we” I especially include Stefan </a:t>
            </a:r>
            <a:r>
              <a:rPr lang="en-US" sz="1200" dirty="0" err="1" smtClean="0"/>
              <a:t>Hanenberg</a:t>
            </a:r>
            <a:r>
              <a:rPr lang="en-US" sz="1200" dirty="0" smtClean="0"/>
              <a:t> (A </a:t>
            </a:r>
            <a:r>
              <a:rPr lang="en-US" sz="1200" dirty="0"/>
              <a:t>G</a:t>
            </a:r>
            <a:r>
              <a:rPr lang="en-US" sz="1200" dirty="0" smtClean="0"/>
              <a:t>erman scholar that independently came to the same conclusions at the same time).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924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discuss </a:t>
            </a:r>
            <a:r>
              <a:rPr lang="en-US" dirty="0"/>
              <a:t>h</a:t>
            </a:r>
            <a:r>
              <a:rPr lang="en-US" dirty="0" smtClean="0"/>
              <a:t>ow we choose our </a:t>
            </a:r>
            <a:r>
              <a:rPr lang="en-US" dirty="0"/>
              <a:t>s</a:t>
            </a:r>
            <a:r>
              <a:rPr lang="en-US" dirty="0" smtClean="0"/>
              <a:t>yntax/semantics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822303" cy="3267169"/>
          </a:xfrm>
        </p:spPr>
        <p:txBody>
          <a:bodyPr>
            <a:normAutofit/>
          </a:bodyPr>
          <a:lstStyle/>
          <a:p>
            <a:r>
              <a:rPr lang="en-US" dirty="0" smtClean="0"/>
              <a:t>Loop syntax in Quorum looks like this: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latin typeface="Courier New"/>
                <a:cs typeface="Courier New"/>
              </a:rPr>
              <a:t/>
            </a:r>
            <a:br>
              <a:rPr lang="en-US" sz="1700" dirty="0" smtClean="0">
                <a:latin typeface="Courier New"/>
                <a:cs typeface="Courier New"/>
              </a:rPr>
            </a:br>
            <a:endParaRPr lang="en-US" sz="17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repeat 10 times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   output “Hello, World”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b="1" dirty="0">
                <a:latin typeface="Courier New"/>
                <a:cs typeface="Courier New"/>
              </a:rPr>
              <a:t>e</a:t>
            </a:r>
            <a:r>
              <a:rPr lang="en-US" sz="1700" b="1" dirty="0" smtClean="0">
                <a:latin typeface="Courier New"/>
                <a:cs typeface="Courier New"/>
              </a:rPr>
              <a:t>nd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latin typeface="Courier New"/>
              <a:cs typeface="Courier New"/>
            </a:endParaRPr>
          </a:p>
          <a:p>
            <a:r>
              <a:rPr lang="en-US" dirty="0" smtClean="0"/>
              <a:t>Can you figure out what that does?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78" y="5133367"/>
            <a:ext cx="4439879" cy="11242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99418" y="2641204"/>
            <a:ext cx="3862580" cy="2246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Approach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Start with surveys to get a big picture view of the alternative choices in the language. </a:t>
            </a:r>
          </a:p>
          <a:p>
            <a:pPr algn="just"/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en-US" sz="20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All features must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be surveyed before going into Quorum.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641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in 2006 or so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922939" cy="32671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was a Ph.D. student investigating computer audio applications</a:t>
            </a:r>
          </a:p>
          <a:p>
            <a:r>
              <a:rPr lang="en-US" dirty="0" smtClean="0"/>
              <a:t>During this time, I met a number of programmers on the Internet</a:t>
            </a:r>
          </a:p>
          <a:p>
            <a:r>
              <a:rPr lang="en-US" dirty="0" smtClean="0"/>
              <a:t>These individuals happened to be blind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14" y="2770094"/>
            <a:ext cx="4434114" cy="2868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9214" y="5652417"/>
            <a:ext cx="4434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Sina</a:t>
            </a:r>
            <a:r>
              <a:rPr lang="en-US" sz="1400" dirty="0" smtClean="0"/>
              <a:t> </a:t>
            </a:r>
            <a:r>
              <a:rPr lang="en-US" sz="1400" dirty="0" err="1" smtClean="0"/>
              <a:t>Bahram</a:t>
            </a:r>
            <a:endParaRPr lang="en-US" sz="1400" dirty="0" smtClean="0"/>
          </a:p>
          <a:p>
            <a:pPr algn="ctr"/>
            <a:r>
              <a:rPr lang="en-US" sz="1400" dirty="0" smtClean="0"/>
              <a:t>White House Champion of Change</a:t>
            </a:r>
          </a:p>
          <a:p>
            <a:pPr algn="ctr"/>
            <a:r>
              <a:rPr lang="en-US" sz="1400" dirty="0" smtClean="0"/>
              <a:t>Prime Access Consulting</a:t>
            </a:r>
          </a:p>
          <a:p>
            <a:pPr algn="ctr"/>
            <a:r>
              <a:rPr lang="en-US" sz="1400" dirty="0">
                <a:hlinkClick r:id="rId3"/>
              </a:rPr>
              <a:t>https://pac.bz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878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Evidence-oriented programming is a </a:t>
            </a:r>
            <a:r>
              <a:rPr lang="en-US" b="1" i="1" u="sng" dirty="0" smtClean="0"/>
              <a:t>paradigm</a:t>
            </a:r>
            <a:r>
              <a:rPr lang="en-US" dirty="0" smtClean="0"/>
              <a:t>, not a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770094"/>
            <a:ext cx="7816211" cy="32671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Sometimes the data is unclear, just like in other disciplines:</a:t>
            </a:r>
            <a:endParaRPr lang="en-US" sz="21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Courier New"/>
              <a:cs typeface="Courier New"/>
            </a:endParaRPr>
          </a:p>
          <a:p>
            <a:pPr marL="2055813" lvl="6" indent="0">
              <a:spcBef>
                <a:spcPts val="0"/>
              </a:spcBef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check</a:t>
            </a:r>
          </a:p>
          <a:p>
            <a:pPr marL="2055813" lvl="6" indent="0">
              <a:spcBef>
                <a:spcPts val="0"/>
              </a:spcBef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   number result = 12 / 0</a:t>
            </a:r>
          </a:p>
          <a:p>
            <a:pPr marL="2055813" lvl="6" indent="0">
              <a:spcBef>
                <a:spcPts val="0"/>
              </a:spcBef>
              <a:buNone/>
            </a:pPr>
            <a:r>
              <a:rPr lang="en-US" sz="1700" b="1" dirty="0">
                <a:latin typeface="Courier New"/>
                <a:cs typeface="Courier New"/>
              </a:rPr>
              <a:t>d</a:t>
            </a:r>
            <a:r>
              <a:rPr lang="en-US" sz="1700" b="1" dirty="0" smtClean="0">
                <a:latin typeface="Courier New"/>
                <a:cs typeface="Courier New"/>
              </a:rPr>
              <a:t>etect e</a:t>
            </a:r>
          </a:p>
          <a:p>
            <a:pPr marL="2055813" lvl="6" indent="0">
              <a:spcBef>
                <a:spcPts val="0"/>
              </a:spcBef>
              <a:buNone/>
            </a:pP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smtClean="0">
                <a:latin typeface="Courier New"/>
                <a:cs typeface="Courier New"/>
              </a:rPr>
              <a:t>  output </a:t>
            </a:r>
            <a:r>
              <a:rPr lang="en-US" sz="1700" b="1" dirty="0" err="1" smtClean="0">
                <a:latin typeface="Courier New"/>
                <a:cs typeface="Courier New"/>
              </a:rPr>
              <a:t>e:GetErrorMessage</a:t>
            </a:r>
            <a:r>
              <a:rPr lang="en-US" sz="1700" b="1" dirty="0" smtClean="0">
                <a:latin typeface="Courier New"/>
                <a:cs typeface="Courier New"/>
              </a:rPr>
              <a:t>()</a:t>
            </a:r>
          </a:p>
          <a:p>
            <a:pPr marL="2055813" lvl="6" indent="0">
              <a:spcBef>
                <a:spcPts val="0"/>
              </a:spcBef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end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dirty="0" smtClean="0"/>
              <a:t>With exceptions, a variety of issues need more evidence</a:t>
            </a:r>
          </a:p>
          <a:p>
            <a:pPr lvl="1"/>
            <a:r>
              <a:rPr lang="en-US" dirty="0" smtClean="0"/>
              <a:t>Whether exceptions are helpful in a language</a:t>
            </a:r>
          </a:p>
          <a:p>
            <a:pPr lvl="1"/>
            <a:r>
              <a:rPr lang="en-US" dirty="0" smtClean="0"/>
              <a:t>Which words best imply the concepts to the greatest number of people possible</a:t>
            </a:r>
          </a:p>
          <a:p>
            <a:pPr lvl="1"/>
            <a:r>
              <a:rPr lang="en-US" dirty="0" smtClean="0"/>
              <a:t>The exact structure of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Exceptions</a:t>
            </a:r>
            <a:r>
              <a:rPr lang="en-US" dirty="0" smtClean="0"/>
              <a:t>: an example where the data is unclear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" y="2478909"/>
            <a:ext cx="9144000" cy="406726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774009" y="3108349"/>
            <a:ext cx="1412072" cy="39272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4186081" y="3879074"/>
            <a:ext cx="1673093" cy="39272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4883587" y="4708292"/>
            <a:ext cx="975587" cy="39272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513947" y="5510446"/>
            <a:ext cx="1412072" cy="39272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93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Knowing the history, we then used </a:t>
            </a:r>
            <a:r>
              <a:rPr lang="en-US" u="sng" dirty="0" smtClean="0"/>
              <a:t>Sham Treatments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847369" cy="326716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Next let’s have people actually program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s</a:t>
            </a:r>
            <a:r>
              <a:rPr lang="en-US" i="1" dirty="0" smtClean="0"/>
              <a:t>ham treatments </a:t>
            </a:r>
            <a:r>
              <a:rPr lang="en-US" dirty="0" smtClean="0"/>
              <a:t>(placebo languages)</a:t>
            </a:r>
          </a:p>
          <a:p>
            <a:pPr lvl="1"/>
            <a:r>
              <a:rPr lang="en-US" dirty="0" smtClean="0"/>
              <a:t>Test people across the spectrum (e.g., young, old, experienced, novice)</a:t>
            </a:r>
          </a:p>
          <a:p>
            <a:r>
              <a:rPr lang="en-US" dirty="0" smtClean="0"/>
              <a:t>Use a statistical procedure to determine which tokens or combinations of tokens cause an impact</a:t>
            </a:r>
          </a:p>
          <a:p>
            <a:r>
              <a:rPr lang="en-US" dirty="0" smtClean="0"/>
              <a:t>This is called “Token Accuracy Mapping”</a:t>
            </a:r>
          </a:p>
          <a:p>
            <a:r>
              <a:rPr lang="en-US" dirty="0" smtClean="0"/>
              <a:t>It sounds weird, but the technique comes from reading DNA sequences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9418" y="2641204"/>
            <a:ext cx="3862580" cy="34778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Novices can use the programming languages Java and Perl no better than a language </a:t>
            </a:r>
            <a:r>
              <a:rPr lang="en-US" sz="2000" b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generated randomly from the ASCII table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algn="just"/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Sham treatments and randomized controlled trials provide us a way to </a:t>
            </a:r>
            <a:r>
              <a:rPr lang="en-US" sz="20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objectively evaluate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observations, as historical lessons say should be the case.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19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observe </a:t>
            </a:r>
            <a:r>
              <a:rPr lang="en-US" dirty="0"/>
              <a:t>t</a:t>
            </a:r>
            <a:r>
              <a:rPr lang="en-US" dirty="0" smtClean="0"/>
              <a:t>his*?</a:t>
            </a:r>
            <a:endParaRPr lang="en-US" i="1" u="sng" dirty="0"/>
          </a:p>
        </p:txBody>
      </p:sp>
      <p:pic>
        <p:nvPicPr>
          <p:cNvPr id="4" name="Picture 3" descr="Experiment4Accurac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" y="2352011"/>
            <a:ext cx="3706953" cy="3706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65" y="2830484"/>
            <a:ext cx="5322857" cy="2717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966" y="5636678"/>
            <a:ext cx="518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Token Accuracy Maps tell us which tokens cause problems</a:t>
            </a:r>
            <a:endParaRPr lang="en-US" i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27113"/>
            <a:ext cx="9114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This does not just mean novices: </a:t>
            </a:r>
            <a:r>
              <a:rPr lang="en-US" sz="1100" i="1" dirty="0" smtClean="0">
                <a:solidFill>
                  <a:srgbClr val="000000"/>
                </a:solidFill>
              </a:rPr>
              <a:t>Programmers</a:t>
            </a:r>
            <a:r>
              <a:rPr lang="en-US" sz="1100" i="1" dirty="0">
                <a:solidFill>
                  <a:srgbClr val="000000"/>
                </a:solidFill>
              </a:rPr>
              <a:t>' Build Errors: A Case Study (at Google</a:t>
            </a:r>
            <a:r>
              <a:rPr lang="en-US" sz="1100" i="1" dirty="0" smtClean="0">
                <a:solidFill>
                  <a:srgbClr val="000000"/>
                </a:solidFill>
              </a:rPr>
              <a:t>) </a:t>
            </a:r>
            <a:r>
              <a:rPr lang="en-US" sz="1100" i="1" dirty="0" err="1" smtClean="0"/>
              <a:t>Hyunmin</a:t>
            </a:r>
            <a:r>
              <a:rPr lang="en-US" sz="1100" i="1" dirty="0" smtClean="0"/>
              <a:t> </a:t>
            </a:r>
            <a:r>
              <a:rPr lang="en-US" sz="1100" i="1" dirty="0" err="1"/>
              <a:t>Seo</a:t>
            </a:r>
            <a:r>
              <a:rPr lang="en-US" sz="1100" i="1" dirty="0"/>
              <a:t>, Caitlin </a:t>
            </a:r>
            <a:r>
              <a:rPr lang="en-US" sz="1100" i="1" dirty="0" err="1"/>
              <a:t>Sadowski</a:t>
            </a:r>
            <a:r>
              <a:rPr lang="en-US" sz="1100" i="1" dirty="0"/>
              <a:t>, Sebastian </a:t>
            </a:r>
            <a:r>
              <a:rPr lang="en-US" sz="1100" i="1" dirty="0" err="1"/>
              <a:t>Elbaum</a:t>
            </a:r>
            <a:r>
              <a:rPr lang="en-US" sz="1100" i="1" dirty="0"/>
              <a:t>, Edward </a:t>
            </a:r>
            <a:r>
              <a:rPr lang="en-US" sz="1100" i="1" dirty="0" err="1"/>
              <a:t>Aftandilian</a:t>
            </a:r>
            <a:r>
              <a:rPr lang="en-US" sz="1100" i="1" dirty="0"/>
              <a:t>, and Robert </a:t>
            </a:r>
            <a:r>
              <a:rPr lang="en-US" sz="1100" i="1" dirty="0" err="1" smtClean="0"/>
              <a:t>Bowdidge</a:t>
            </a:r>
            <a:r>
              <a:rPr lang="en-US" sz="1100" i="1" dirty="0" smtClean="0"/>
              <a:t>, Hong </a:t>
            </a:r>
            <a:r>
              <a:rPr lang="en-US" sz="1100" i="1" dirty="0"/>
              <a:t>Kong University of Science and Technology, China; Google, USA; University of Nebraska-</a:t>
            </a:r>
            <a:r>
              <a:rPr lang="en-US" sz="1100" i="1" dirty="0" smtClean="0"/>
              <a:t>Lincoln, USA, ICSE 2014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1388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type </a:t>
            </a:r>
            <a:r>
              <a:rPr lang="en-US" dirty="0"/>
              <a:t>s</a:t>
            </a:r>
            <a:r>
              <a:rPr lang="en-US" dirty="0" smtClean="0"/>
              <a:t>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Quorum’s type system is a collection of compromises, all of which are based on data (although there are holes!)</a:t>
            </a:r>
          </a:p>
          <a:p>
            <a:r>
              <a:rPr lang="en-US" dirty="0" smtClean="0"/>
              <a:t>The randomized controlled trials on this show:</a:t>
            </a:r>
          </a:p>
          <a:p>
            <a:pPr lvl="1"/>
            <a:r>
              <a:rPr lang="en-US" dirty="0" smtClean="0"/>
              <a:t>Once you hit approximately year 3 of a computer science program, static typing helps</a:t>
            </a:r>
          </a:p>
          <a:p>
            <a:pPr lvl="1"/>
            <a:r>
              <a:rPr lang="en-US" dirty="0" smtClean="0"/>
              <a:t>For novices, they have a “small, but non-zero” negative impact</a:t>
            </a:r>
          </a:p>
          <a:p>
            <a:pPr lvl="1"/>
            <a:r>
              <a:rPr lang="en-US" dirty="0" smtClean="0"/>
              <a:t>This would imply, if this theory is correct, that somewhere there must be a drop, where human factors complications with type systems start declining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4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/>
              <a:t>t</a:t>
            </a:r>
            <a:r>
              <a:rPr lang="en-US" dirty="0" smtClean="0"/>
              <a:t>yping* affords </a:t>
            </a:r>
            <a:r>
              <a:rPr lang="en-US" i="1" u="sng" dirty="0"/>
              <a:t>g</a:t>
            </a:r>
            <a:r>
              <a:rPr lang="en-US" i="1" u="sng" dirty="0" smtClean="0"/>
              <a:t>reater</a:t>
            </a:r>
            <a:r>
              <a:rPr lang="en-US" dirty="0" smtClean="0"/>
              <a:t> </a:t>
            </a:r>
            <a:r>
              <a:rPr lang="en-US" i="1" u="sng" dirty="0"/>
              <a:t>h</a:t>
            </a:r>
            <a:r>
              <a:rPr lang="en-US" i="1" u="sng" dirty="0" smtClean="0"/>
              <a:t>uman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roductivity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2" y="2642168"/>
            <a:ext cx="3453547" cy="3146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2454" y="58875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ICSE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69" y="2642168"/>
            <a:ext cx="3798355" cy="3245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3761" y="5963668"/>
            <a:ext cx="167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OOPSLA 2012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50734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*In this context, we are referring to static typing where the annotations are made explicit.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990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do software </a:t>
            </a:r>
            <a:r>
              <a:rPr lang="en-US" dirty="0"/>
              <a:t>r</a:t>
            </a:r>
            <a:r>
              <a:rPr lang="en-US" dirty="0" smtClean="0"/>
              <a:t>epository </a:t>
            </a:r>
            <a:r>
              <a:rPr lang="en-US" dirty="0"/>
              <a:t>m</a:t>
            </a:r>
            <a:r>
              <a:rPr lang="en-US" dirty="0" smtClean="0"/>
              <a:t>ining, is this theory supported?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594" y="2454726"/>
            <a:ext cx="7339949" cy="1146612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Altadmri</a:t>
            </a:r>
            <a:r>
              <a:rPr lang="en-US" dirty="0" smtClean="0"/>
              <a:t> and Brown collected 37 million compiler errors</a:t>
            </a:r>
          </a:p>
          <a:p>
            <a:r>
              <a:rPr lang="en-US" dirty="0" smtClean="0"/>
              <a:t>The results from and independent group </a:t>
            </a:r>
            <a:r>
              <a:rPr lang="en-US" b="1" i="1" dirty="0" smtClean="0"/>
              <a:t>appear to plausibly fit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5" y="3476003"/>
            <a:ext cx="2768005" cy="2568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26" y="3576271"/>
            <a:ext cx="4353996" cy="2884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15285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Amjad</a:t>
            </a:r>
            <a:r>
              <a:rPr lang="en-US" sz="1000" dirty="0"/>
              <a:t> </a:t>
            </a:r>
            <a:r>
              <a:rPr lang="en-US" sz="1000" dirty="0" err="1"/>
              <a:t>Altadmri</a:t>
            </a:r>
            <a:r>
              <a:rPr lang="en-US" sz="1000" dirty="0"/>
              <a:t> and Neil C.C. Brown. 2015. 37 Million Compilations: Investigating Novice Programming Mistakes in Large-Scale Student Data.  In </a:t>
            </a:r>
            <a:r>
              <a:rPr lang="en-US" sz="1000" dirty="0" smtClean="0"/>
              <a:t>Proceedings </a:t>
            </a:r>
            <a:r>
              <a:rPr lang="en-US" sz="1000" dirty="0"/>
              <a:t>of the 46th ACM Technical Symposium on Computer Science </a:t>
            </a:r>
            <a:r>
              <a:rPr lang="en-US" sz="1000" dirty="0" smtClean="0"/>
              <a:t>Education (</a:t>
            </a:r>
            <a:r>
              <a:rPr lang="en-US" sz="1000" dirty="0"/>
              <a:t>SIGCSE '15). ACM, New York, NY, USA,  522-527. DOI=10.1145/2676723.2677258 </a:t>
            </a:r>
            <a:r>
              <a:rPr lang="en-US" sz="1000" dirty="0">
                <a:hlinkClick r:id="rId4"/>
              </a:rPr>
              <a:t>http://doi.acm.org/10.1145/</a:t>
            </a:r>
            <a:r>
              <a:rPr lang="en-US" sz="1000" dirty="0" smtClean="0">
                <a:hlinkClick r:id="rId4"/>
              </a:rPr>
              <a:t>2676723.2677258</a:t>
            </a:r>
            <a:r>
              <a:rPr lang="en-US" sz="1000" dirty="0" smtClean="0"/>
              <a:t>. Figures posted with permission from the author.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297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an “action” in Quorum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action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GetClassesSortedInPackage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text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packageKey</a:t>
            </a:r>
            <a:r>
              <a:rPr lang="en-US" sz="1400" dirty="0">
                <a:latin typeface="Courier New"/>
                <a:cs typeface="Courier New"/>
              </a:rPr>
              <a:t>)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returns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Array&lt;Class&gt;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err="1">
                <a:latin typeface="Courier New"/>
                <a:cs typeface="Courier New"/>
              </a:rPr>
              <a:t>HashTable</a:t>
            </a:r>
            <a:r>
              <a:rPr lang="en-US" sz="1400" dirty="0">
                <a:latin typeface="Courier New"/>
                <a:cs typeface="Courier New"/>
              </a:rPr>
              <a:t>&lt;text, Class&gt; pack = </a:t>
            </a:r>
            <a:r>
              <a:rPr lang="en-US" sz="1400" dirty="0" err="1">
                <a:latin typeface="Courier New"/>
                <a:cs typeface="Courier New"/>
              </a:rPr>
              <a:t>packages:GetValue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packageKey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if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pack =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undefined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return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undefined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Array&lt;Class&gt; sorted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Iterator&lt;Class&gt; cl = </a:t>
            </a:r>
            <a:r>
              <a:rPr lang="en-US" sz="1400" dirty="0" err="1">
                <a:latin typeface="Courier New"/>
                <a:cs typeface="Courier New"/>
              </a:rPr>
              <a:t>pack:GetValueIterator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repeat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while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cl:HasNext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   Class next = </a:t>
            </a:r>
            <a:r>
              <a:rPr lang="en-US" sz="1400" dirty="0" err="1">
                <a:latin typeface="Courier New"/>
                <a:cs typeface="Courier New"/>
              </a:rPr>
              <a:t>cl:Next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   </a:t>
            </a:r>
            <a:r>
              <a:rPr lang="en-US" sz="1400" dirty="0" err="1">
                <a:latin typeface="Courier New"/>
                <a:cs typeface="Courier New"/>
              </a:rPr>
              <a:t>sorted:Add</a:t>
            </a:r>
            <a:r>
              <a:rPr lang="en-US" sz="1400" dirty="0">
                <a:latin typeface="Courier New"/>
                <a:cs typeface="Courier New"/>
              </a:rPr>
              <a:t>(next)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err="1">
                <a:latin typeface="Courier New"/>
                <a:cs typeface="Courier New"/>
              </a:rPr>
              <a:t>sorted:Sort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solidFill>
                  <a:srgbClr val="1466C5"/>
                </a:solidFill>
                <a:latin typeface="Courier New"/>
                <a:cs typeface="Courier New"/>
              </a:rPr>
              <a:t>return</a:t>
            </a:r>
            <a:r>
              <a:rPr lang="en-US" sz="1400" dirty="0">
                <a:solidFill>
                  <a:srgbClr val="1466C5"/>
                </a:solidFill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sorted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1466C5"/>
                </a:solidFill>
                <a:latin typeface="Courier New"/>
                <a:cs typeface="Courier New"/>
              </a:rPr>
              <a:t>end</a:t>
            </a:r>
            <a:endParaRPr lang="en-US" sz="1400" b="1" dirty="0">
              <a:solidFill>
                <a:srgbClr val="1466C5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096827" y="3074925"/>
            <a:ext cx="1009450" cy="1835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06277" y="5012726"/>
            <a:ext cx="3005951" cy="175432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Bind points need types,</a:t>
            </a:r>
          </a:p>
          <a:p>
            <a:r>
              <a:rPr lang="en-US" dirty="0"/>
              <a:t>b</a:t>
            </a:r>
            <a:r>
              <a:rPr lang="en-US" dirty="0" smtClean="0"/>
              <a:t>ut some inference on the</a:t>
            </a:r>
          </a:p>
          <a:p>
            <a:r>
              <a:rPr lang="en-US" dirty="0" smtClean="0"/>
              <a:t>inside of actions is allowed. </a:t>
            </a:r>
          </a:p>
          <a:p>
            <a:endParaRPr lang="en-US" dirty="0" smtClean="0"/>
          </a:p>
          <a:p>
            <a:r>
              <a:rPr lang="en-US" b="1" dirty="0" smtClean="0"/>
              <a:t>No one knows how much </a:t>
            </a:r>
            <a:endParaRPr lang="en-US" b="1" dirty="0"/>
          </a:p>
          <a:p>
            <a:r>
              <a:rPr lang="en-US" b="1" dirty="0"/>
              <a:t>i</a:t>
            </a:r>
            <a:r>
              <a:rPr lang="en-US" b="1" dirty="0" smtClean="0"/>
              <a:t>nference should be allowed</a:t>
            </a: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73867" y="4546600"/>
            <a:ext cx="12700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3867" y="6037263"/>
            <a:ext cx="2967166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 words/symbols</a:t>
            </a:r>
          </a:p>
          <a:p>
            <a:r>
              <a:rPr lang="en-US" dirty="0"/>
              <a:t>d</a:t>
            </a:r>
            <a:r>
              <a:rPr lang="en-US" dirty="0" smtClean="0"/>
              <a:t>erived from surveys/TAMs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654801" y="2556933"/>
            <a:ext cx="150097" cy="313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4898" y="2187601"/>
            <a:ext cx="233910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Needs More Research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0" idx="1"/>
          </p:cNvCxnSpPr>
          <p:nvPr/>
        </p:nvCxnSpPr>
        <p:spPr>
          <a:xfrm flipH="1" flipV="1">
            <a:off x="2159001" y="5638801"/>
            <a:ext cx="414866" cy="721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</p:cNvCxnSpPr>
          <p:nvPr/>
        </p:nvCxnSpPr>
        <p:spPr>
          <a:xfrm flipH="1" flipV="1">
            <a:off x="1168401" y="5825067"/>
            <a:ext cx="1405466" cy="535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</p:cNvCxnSpPr>
          <p:nvPr/>
        </p:nvCxnSpPr>
        <p:spPr>
          <a:xfrm flipH="1" flipV="1">
            <a:off x="3564467" y="3733800"/>
            <a:ext cx="1006740" cy="2303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91267" y="2556933"/>
            <a:ext cx="482600" cy="795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334" y="2372267"/>
            <a:ext cx="482295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Assignment </a:t>
            </a:r>
            <a:r>
              <a:rPr lang="en-US" b="1" dirty="0" smtClean="0"/>
              <a:t>not allowed</a:t>
            </a:r>
            <a:r>
              <a:rPr lang="en-US" dirty="0" smtClean="0"/>
              <a:t>. RCTs say this matters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075267" y="3074925"/>
            <a:ext cx="499533" cy="743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133" y="3926681"/>
            <a:ext cx="148166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PascalCase</a:t>
            </a:r>
            <a:r>
              <a:rPr lang="en-US" dirty="0" smtClean="0"/>
              <a:t>, not</a:t>
            </a:r>
          </a:p>
          <a:p>
            <a:r>
              <a:rPr lang="en-US" dirty="0" err="1" smtClean="0"/>
              <a:t>Under_Score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3867" y="3225328"/>
            <a:ext cx="3492222" cy="309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37347" y="3534492"/>
            <a:ext cx="2831349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We allow limited Generics,</a:t>
            </a:r>
          </a:p>
          <a:p>
            <a:r>
              <a:rPr lang="en-US" dirty="0" smtClean="0"/>
              <a:t> guided by </a:t>
            </a:r>
            <a:r>
              <a:rPr lang="en-US" dirty="0" err="1" smtClean="0"/>
              <a:t>Hanenberg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Parnin’s</a:t>
            </a:r>
            <a:r>
              <a:rPr lang="en-US" dirty="0" smtClean="0"/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214376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other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Here are a few more examples of areas that have been studied in the literature:</a:t>
            </a:r>
          </a:p>
          <a:p>
            <a:pPr lvl="1"/>
            <a:r>
              <a:rPr lang="en-US" b="1" dirty="0" smtClean="0"/>
              <a:t>Inheritance</a:t>
            </a:r>
            <a:r>
              <a:rPr lang="en-US" dirty="0" smtClean="0"/>
              <a:t>: Very little research (e.g., </a:t>
            </a:r>
            <a:r>
              <a:rPr lang="en-US" dirty="0" err="1" smtClean="0"/>
              <a:t>Tichy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and needs considerably more study. Results are somewhat inconclusive, but interesting.</a:t>
            </a:r>
          </a:p>
          <a:p>
            <a:pPr lvl="1"/>
            <a:r>
              <a:rPr lang="en-US" b="1" dirty="0" smtClean="0"/>
              <a:t>Compiler Errors</a:t>
            </a:r>
            <a:r>
              <a:rPr lang="en-US" dirty="0" smtClean="0"/>
              <a:t>: A number of research groups have been looking at the structure of compiler errors and their impact on developers (both professionals and students: </a:t>
            </a:r>
            <a:r>
              <a:rPr lang="en-US" b="1" dirty="0" smtClean="0"/>
              <a:t>Result:</a:t>
            </a:r>
            <a:r>
              <a:rPr lang="en-US" dirty="0" smtClean="0"/>
              <a:t> it matters!)</a:t>
            </a:r>
          </a:p>
          <a:p>
            <a:pPr lvl="1"/>
            <a:r>
              <a:rPr lang="en-US" b="1" dirty="0" smtClean="0"/>
              <a:t>Concurrency</a:t>
            </a:r>
            <a:r>
              <a:rPr lang="en-US" dirty="0" smtClean="0"/>
              <a:t>: There is a small number of papers on the use of transactional memory vs. Thread models.</a:t>
            </a:r>
          </a:p>
          <a:p>
            <a:r>
              <a:rPr lang="en-US" dirty="0" smtClean="0"/>
              <a:t>From our list of thousands of papers, Quorum takes all of this research into account, even though I’m barely scratching the surface in this talk</a:t>
            </a:r>
          </a:p>
          <a:p>
            <a:r>
              <a:rPr lang="en-US" dirty="0" smtClean="0"/>
              <a:t>Features on Quorum are generally not integrated unless a foundation of evidence is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1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855725" cy="365676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Programmers should care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There is solid evidence these issues impact productivity (read: time, money)</a:t>
            </a:r>
          </a:p>
          <a:p>
            <a:pPr lvl="1"/>
            <a:r>
              <a:rPr lang="en-US" dirty="0" smtClean="0"/>
              <a:t>There is solid evidence that language designers are not following historical scientific norms for human factors</a:t>
            </a:r>
          </a:p>
          <a:p>
            <a:r>
              <a:rPr lang="en-US" b="1" dirty="0" smtClean="0"/>
              <a:t>Teachers should care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There is solid evidence these issues impact students</a:t>
            </a:r>
          </a:p>
          <a:p>
            <a:pPr lvl="1"/>
            <a:r>
              <a:rPr lang="en-US" dirty="0" smtClean="0"/>
              <a:t>Languages change all the time, costing time and money for educational institutions</a:t>
            </a:r>
          </a:p>
          <a:p>
            <a:r>
              <a:rPr lang="en-US" b="1" dirty="0" smtClean="0"/>
              <a:t>Businesses should care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Productivity costs businesses money</a:t>
            </a:r>
          </a:p>
          <a:p>
            <a:pPr lvl="1"/>
            <a:r>
              <a:rPr lang="en-US" dirty="0" smtClean="0"/>
              <a:t>The language wars </a:t>
            </a:r>
            <a:r>
              <a:rPr lang="en-US" b="1" i="1" dirty="0" smtClean="0"/>
              <a:t>may be costing industry significant capital</a:t>
            </a:r>
            <a:endParaRPr lang="en-US" b="1" i="1" dirty="0"/>
          </a:p>
        </p:txBody>
      </p:sp>
      <p:sp>
        <p:nvSpPr>
          <p:cNvPr id="4" name="Rectangle 3"/>
          <p:cNvSpPr/>
          <p:nvPr/>
        </p:nvSpPr>
        <p:spPr>
          <a:xfrm>
            <a:off x="4899418" y="2641204"/>
            <a:ext cx="3862580" cy="37856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 Consideration: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 algn="just"/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 programming languages change, or as you use particular technologies, consider carefully whether the designer is following historical scientific norms used throughout science.</a:t>
            </a:r>
          </a:p>
          <a:p>
            <a:pPr algn="just"/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en-US" sz="2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they are not, is this costing you or your organization time or money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554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was curious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Some obvious questions came to mind …</a:t>
            </a:r>
          </a:p>
          <a:p>
            <a:pPr lvl="1"/>
            <a:r>
              <a:rPr lang="en-US" dirty="0" smtClean="0"/>
              <a:t>How hard is to program blind?</a:t>
            </a:r>
          </a:p>
          <a:p>
            <a:pPr lvl="1"/>
            <a:r>
              <a:rPr lang="en-US" dirty="0" smtClean="0"/>
              <a:t>How hard it is to debug programs blind?</a:t>
            </a:r>
          </a:p>
          <a:p>
            <a:pPr lvl="1"/>
            <a:r>
              <a:rPr lang="en-US" dirty="0" smtClean="0"/>
              <a:t>Can you use all of the modern editor features blind (e.g., code completion, editor hints, code folding, block languages)?</a:t>
            </a:r>
          </a:p>
          <a:p>
            <a:r>
              <a:rPr lang="en-US" dirty="0" smtClean="0"/>
              <a:t>I talked first to professional blind programmers</a:t>
            </a:r>
          </a:p>
          <a:p>
            <a:r>
              <a:rPr lang="en-US" dirty="0" smtClean="0"/>
              <a:t>Blind programming seemed </a:t>
            </a:r>
            <a:r>
              <a:rPr lang="en-US" b="1" dirty="0" smtClean="0"/>
              <a:t>incredibly difficult</a:t>
            </a:r>
          </a:p>
          <a:p>
            <a:r>
              <a:rPr lang="en-US" dirty="0" smtClean="0"/>
              <a:t>So then I thought, if it’s so hard, even for professionals, how hard is it for children that want to get in the discipline?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40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a “thought experiment” on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23490"/>
            <a:ext cx="3872436" cy="400888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Suppose developers lost 51 hours </a:t>
            </a:r>
            <a:r>
              <a:rPr lang="en-US" i="1" dirty="0" smtClean="0"/>
              <a:t>per year</a:t>
            </a:r>
          </a:p>
          <a:p>
            <a:pPr lvl="1"/>
            <a:r>
              <a:rPr lang="en-US" dirty="0" smtClean="0"/>
              <a:t>Bureau of Labor Statistics says the average software developer makes $44.88/hour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www.bls.gov</a:t>
            </a:r>
            <a:r>
              <a:rPr lang="en-US" dirty="0"/>
              <a:t>/ooh/computer-and-information-technology/software-</a:t>
            </a:r>
            <a:r>
              <a:rPr lang="en-US" dirty="0" err="1"/>
              <a:t>developers.htm</a:t>
            </a:r>
            <a:endParaRPr lang="en-US" dirty="0" smtClean="0"/>
          </a:p>
          <a:p>
            <a:r>
              <a:rPr lang="en-US" dirty="0" smtClean="0"/>
              <a:t>How much would this cost businesses per year?</a:t>
            </a:r>
          </a:p>
          <a:p>
            <a:pPr lvl="1"/>
            <a:r>
              <a:rPr lang="en-US" dirty="0" smtClean="0"/>
              <a:t>10 Developers: $22,888.80</a:t>
            </a:r>
          </a:p>
          <a:p>
            <a:pPr lvl="1"/>
            <a:r>
              <a:rPr lang="en-US" dirty="0" smtClean="0"/>
              <a:t>10,000 Developers: $22,888,800</a:t>
            </a:r>
          </a:p>
          <a:p>
            <a:r>
              <a:rPr lang="en-US" dirty="0" smtClean="0"/>
              <a:t>I imagine this “back of the napkin estimate” is too conservative, not taking into account:</a:t>
            </a:r>
          </a:p>
          <a:p>
            <a:pPr lvl="1"/>
            <a:r>
              <a:rPr lang="en-US" dirty="0" smtClean="0"/>
              <a:t>Training time as languages change</a:t>
            </a:r>
          </a:p>
          <a:p>
            <a:pPr lvl="1"/>
            <a:r>
              <a:rPr lang="en-US" dirty="0" smtClean="0"/>
              <a:t>Paying for new materials (e.g., books, conferences)</a:t>
            </a:r>
          </a:p>
          <a:p>
            <a:pPr lvl="1"/>
            <a:r>
              <a:rPr lang="en-US" dirty="0" smtClean="0"/>
              <a:t>Developers may lose more than an hour per week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99418" y="2423490"/>
            <a:ext cx="3862580" cy="19389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 Consideration: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 algn="just"/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just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While not intended as a serious economic analysis, productivity issues </a:t>
            </a:r>
            <a:r>
              <a:rPr lang="en-US" sz="20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may</a:t>
            </a:r>
            <a:r>
              <a:rPr lang="en-US" sz="20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be very expensive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for industry.</a:t>
            </a:r>
          </a:p>
        </p:txBody>
      </p:sp>
      <p:pic>
        <p:nvPicPr>
          <p:cNvPr id="5" name="Picture 4" descr="200415231-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12" y="4483501"/>
            <a:ext cx="3056733" cy="19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Thanks for listening!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502525"/>
            <a:ext cx="3767328" cy="38994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Want to contribute? These things would help:</a:t>
            </a:r>
          </a:p>
          <a:p>
            <a:pPr lvl="1"/>
            <a:r>
              <a:rPr lang="en-US" dirty="0" smtClean="0"/>
              <a:t>Help us flesh out Quorum’s standard Library</a:t>
            </a:r>
          </a:p>
          <a:p>
            <a:pPr lvl="1"/>
            <a:r>
              <a:rPr lang="en-US" dirty="0" smtClean="0"/>
              <a:t>Do a small project in Quorum and provide us feedback from the field</a:t>
            </a:r>
            <a:r>
              <a:rPr lang="en-US" b="1" dirty="0" smtClean="0"/>
              <a:t> so we can listen and improve</a:t>
            </a:r>
          </a:p>
          <a:p>
            <a:pPr lvl="1"/>
            <a:r>
              <a:rPr lang="en-US" dirty="0" smtClean="0"/>
              <a:t>Apply to the </a:t>
            </a:r>
            <a:r>
              <a:rPr lang="en-US" b="1" dirty="0" smtClean="0"/>
              <a:t>Experience Programming in Quorum (EPIQ) </a:t>
            </a:r>
            <a:r>
              <a:rPr lang="en-US" dirty="0" smtClean="0"/>
              <a:t>workshop and learn more</a:t>
            </a:r>
          </a:p>
          <a:p>
            <a:r>
              <a:rPr lang="en-US" dirty="0" smtClean="0"/>
              <a:t>Quorum is a JVM language with a variety of support libraries, including the ability to call down to the JDK/other languages.</a:t>
            </a:r>
          </a:p>
        </p:txBody>
      </p:sp>
      <p:pic>
        <p:nvPicPr>
          <p:cNvPr id="5" name="Picture 4" descr="quorum_largep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68" y="2765081"/>
            <a:ext cx="1642595" cy="1513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0398" y="4694430"/>
            <a:ext cx="3151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If you are interested in language designs based on evidence, check out the Quorum project:</a:t>
            </a:r>
          </a:p>
          <a:p>
            <a:endParaRPr lang="en-US" sz="1600" i="1" dirty="0"/>
          </a:p>
          <a:p>
            <a:r>
              <a:rPr lang="en-US" sz="1600" i="1" dirty="0" smtClean="0">
                <a:hlinkClick r:id="rId3"/>
              </a:rPr>
              <a:t>www.quorumlanguage.com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98477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 started talking to blind </a:t>
            </a:r>
            <a:r>
              <a:rPr lang="en-US" dirty="0"/>
              <a:t>c</a:t>
            </a:r>
            <a:r>
              <a:rPr lang="en-US" dirty="0" smtClean="0"/>
              <a:t>hildren and teachers of the </a:t>
            </a:r>
            <a:r>
              <a:rPr lang="en-US" dirty="0"/>
              <a:t>v</a:t>
            </a:r>
            <a:r>
              <a:rPr lang="en-US" dirty="0" smtClean="0"/>
              <a:t>isually impaired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8195582" cy="182004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</a:t>
            </a:r>
            <a:r>
              <a:rPr lang="en-US" dirty="0" smtClean="0"/>
              <a:t>watched blind children try </a:t>
            </a:r>
            <a:r>
              <a:rPr lang="en-US" dirty="0" smtClean="0"/>
              <a:t>to program in 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u="sng" dirty="0" smtClean="0"/>
              <a:t>Key Observation</a:t>
            </a:r>
            <a:r>
              <a:rPr lang="en-US" dirty="0" smtClean="0"/>
              <a:t>: For blind children, programming was hard. Really … </a:t>
            </a:r>
            <a:r>
              <a:rPr lang="en-US" b="1" dirty="0" smtClean="0"/>
              <a:t>really … </a:t>
            </a:r>
            <a:r>
              <a:rPr lang="en-US" b="1" i="1" dirty="0" smtClean="0"/>
              <a:t>really … </a:t>
            </a:r>
            <a:r>
              <a:rPr lang="en-US" b="1" i="1" u="sng" dirty="0" smtClean="0"/>
              <a:t>hard.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686497"/>
            <a:ext cx="7099300" cy="2107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2338" y="6077857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EPIQ</a:t>
            </a:r>
          </a:p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3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blind was hard for many 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877582" cy="37193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C-style syntax was hard to understand through audio (e.g., </a:t>
            </a:r>
            <a:r>
              <a:rPr lang="en-US" dirty="0" smtClean="0">
                <a:latin typeface="Courier New"/>
                <a:cs typeface="Courier New"/>
              </a:rPr>
              <a:t>for left </a:t>
            </a:r>
            <a:r>
              <a:rPr lang="en-US" dirty="0" err="1" smtClean="0">
                <a:latin typeface="Courier New"/>
                <a:cs typeface="Courier New"/>
              </a:rPr>
              <a:t>paren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 equals zero semicolon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 less than 10 semicolon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 plus plus right </a:t>
            </a:r>
            <a:r>
              <a:rPr lang="en-US" dirty="0" err="1" smtClean="0">
                <a:latin typeface="Courier New"/>
                <a:cs typeface="Courier New"/>
              </a:rPr>
              <a:t>paren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Debuggers were practically or actually worthless for the blind</a:t>
            </a:r>
          </a:p>
          <a:p>
            <a:r>
              <a:rPr lang="en-US" dirty="0" smtClean="0"/>
              <a:t>Features in a development environment almost never worked properly in audio or had wacky designs when translated to audio</a:t>
            </a:r>
          </a:p>
          <a:p>
            <a:r>
              <a:rPr lang="en-US" dirty="0" smtClean="0"/>
              <a:t>There were no educational programs, anywhere in the United States, for blind children to learn to program</a:t>
            </a:r>
          </a:p>
        </p:txBody>
      </p:sp>
      <p:pic>
        <p:nvPicPr>
          <p:cNvPr id="4" name="Picture 3" descr="WL00276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56" y="3283567"/>
            <a:ext cx="1914144" cy="3121152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039827" y="2592133"/>
            <a:ext cx="2646974" cy="1978322"/>
          </a:xfrm>
          <a:prstGeom prst="wedgeEllipseCallout">
            <a:avLst>
              <a:gd name="adj1" fmla="val -62839"/>
              <a:gd name="adj2" fmla="val 292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Maybe* I can fix some of these problems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26296" y="5852596"/>
            <a:ext cx="2521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Ultimately, they gave me a Ph.D. for inventing a talking debugger and showing evidence that it helped.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61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understanding C in audio was still very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4213225" cy="326716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 had this nagging question in my head, “What is the evidence for the design decisions in C?”</a:t>
            </a:r>
          </a:p>
          <a:p>
            <a:r>
              <a:rPr lang="en-US" dirty="0" smtClean="0"/>
              <a:t>So, I tried to look up all the human factors data on languages</a:t>
            </a:r>
            <a:endParaRPr lang="en-US" dirty="0"/>
          </a:p>
          <a:p>
            <a:r>
              <a:rPr lang="en-US" dirty="0" smtClean="0"/>
              <a:t>Except, I found something … unexpected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9399" y="3256134"/>
            <a:ext cx="3862580" cy="26776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Programming Language Community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was not gathering evidence</a:t>
            </a:r>
          </a:p>
          <a:p>
            <a:pPr algn="ctr"/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Proofs? </a:t>
            </a:r>
            <a:r>
              <a:rPr lang="en-US" sz="2400" dirty="0">
                <a:latin typeface="Zapf Dingbats"/>
                <a:ea typeface="Zapf Dingbats"/>
                <a:cs typeface="Zapf Dingbats"/>
              </a:rPr>
              <a:t>✔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Performance Data? </a:t>
            </a:r>
            <a:r>
              <a:rPr lang="en-US" sz="2400" dirty="0" smtClean="0">
                <a:latin typeface="Zapf Dingbats"/>
                <a:ea typeface="Zapf Dingbats"/>
                <a:cs typeface="Zapf Dingbats"/>
              </a:rPr>
              <a:t>✔</a:t>
            </a:r>
          </a:p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 Factors Data? </a:t>
            </a:r>
            <a:r>
              <a:rPr lang="en-US" sz="2400" dirty="0">
                <a:latin typeface="Zapf Dingbats"/>
                <a:ea typeface="Zapf Dingbats"/>
                <a:cs typeface="Zapf Dingbats"/>
              </a:rPr>
              <a:t>✖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1197" y="6488668"/>
            <a:ext cx="731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Quick Detour on the history of evidence gathering regarding human subjects.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4419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Quick Primer on the History of Evidence Gathering on Humans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7357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part of the talk was brought to you largely by this paper:</a:t>
            </a:r>
          </a:p>
          <a:p>
            <a:endParaRPr lang="en-US" dirty="0" smtClean="0"/>
          </a:p>
          <a:p>
            <a:r>
              <a:rPr lang="en-US" dirty="0" err="1" smtClean="0"/>
              <a:t>Kaptchuk</a:t>
            </a:r>
            <a:r>
              <a:rPr lang="en-US" dirty="0" smtClean="0"/>
              <a:t>, Ted. </a:t>
            </a:r>
            <a:r>
              <a:rPr lang="en-US" i="1" dirty="0" smtClean="0"/>
              <a:t>Intentional Ignorance: A History of Blind Assessment and Placebo Controls in Medicine</a:t>
            </a:r>
            <a:r>
              <a:rPr lang="en-US" dirty="0" smtClean="0"/>
              <a:t>. Bulletin of the History of Medicine, 72.3 (1998) 389 – 433.</a:t>
            </a:r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media.virbcdn.com</a:t>
            </a:r>
            <a:r>
              <a:rPr lang="en-US" dirty="0"/>
              <a:t>/files/5f/FileItem-260254-Kaptchuk_IntentIgnor_BulHisMed1998.pdf</a:t>
            </a:r>
          </a:p>
        </p:txBody>
      </p:sp>
    </p:spTree>
    <p:extLst>
      <p:ext uri="{BB962C8B-B14F-4D97-AF65-F5344CB8AC3E}">
        <p14:creationId xmlns:p14="http://schemas.microsoft.com/office/powerpoint/2010/main" val="277499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approximately 5 semi-distinct historical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Phase 1: Fraud Detection</a:t>
            </a:r>
          </a:p>
          <a:p>
            <a:pPr lvl="1"/>
            <a:r>
              <a:rPr lang="en-US" dirty="0" smtClean="0"/>
              <a:t>Late 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sham</a:t>
            </a:r>
            <a:r>
              <a:rPr lang="en-US" dirty="0" smtClean="0"/>
              <a:t> treatments (no randomization, no experimental control)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Phase 2: </a:t>
            </a:r>
            <a:r>
              <a:rPr lang="en-US" dirty="0"/>
              <a:t>Beginning of Blind </a:t>
            </a:r>
            <a:r>
              <a:rPr lang="en-US" dirty="0" smtClean="0"/>
              <a:t>Assessment</a:t>
            </a:r>
          </a:p>
          <a:p>
            <a:pPr lvl="1"/>
            <a:r>
              <a:rPr lang="en-US" dirty="0"/>
              <a:t>Mid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endParaRPr lang="en-US" dirty="0" smtClean="0"/>
          </a:p>
          <a:p>
            <a:pPr lvl="1"/>
            <a:r>
              <a:rPr lang="en-US" dirty="0" smtClean="0"/>
              <a:t>Sham, single/double blind </a:t>
            </a:r>
            <a:r>
              <a:rPr lang="en-US" dirty="0"/>
              <a:t>(no randomization, no experimental control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Phase 3: Birth of Psychology</a:t>
            </a:r>
          </a:p>
          <a:p>
            <a:pPr lvl="1"/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Sham, </a:t>
            </a:r>
            <a:r>
              <a:rPr lang="en-US" dirty="0"/>
              <a:t>s</a:t>
            </a:r>
            <a:r>
              <a:rPr lang="en-US" dirty="0" smtClean="0"/>
              <a:t>ingle/double blind, basic randomization begins (no control)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7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science progressed in other fields, so did experimentation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Phase 4: Pharmacology Research</a:t>
            </a:r>
          </a:p>
          <a:p>
            <a:pPr lvl="1"/>
            <a:r>
              <a:rPr lang="en-US" dirty="0" smtClean="0"/>
              <a:t>Up until approximately 1930</a:t>
            </a:r>
          </a:p>
          <a:p>
            <a:pPr lvl="1"/>
            <a:r>
              <a:rPr lang="en-US" dirty="0" smtClean="0"/>
              <a:t>Birth of formal experimental designs, Randomization controversial, Blind/Double blind, Placebo more formalized</a:t>
            </a:r>
          </a:p>
          <a:p>
            <a:r>
              <a:rPr lang="en-US" dirty="0" smtClean="0"/>
              <a:t>Phase 5: The Beginning of Randomized Controlled Trials (RTC)</a:t>
            </a:r>
          </a:p>
          <a:p>
            <a:pPr lvl="1"/>
            <a:r>
              <a:rPr lang="en-US" dirty="0" smtClean="0"/>
              <a:t>Started in the mid 1930s, but especially after World War II</a:t>
            </a:r>
          </a:p>
          <a:p>
            <a:pPr lvl="1"/>
            <a:r>
              <a:rPr lang="en-US" dirty="0" smtClean="0"/>
              <a:t>Heavily Influenced by Fisher, Randomization formalized, experimental designs required by mainstream science in most disciplines</a:t>
            </a:r>
          </a:p>
          <a:p>
            <a:r>
              <a:rPr lang="en-US" dirty="0" smtClean="0"/>
              <a:t>Trends today (not from </a:t>
            </a:r>
            <a:r>
              <a:rPr lang="en-US" dirty="0" err="1" smtClean="0"/>
              <a:t>Kaptchuk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Re-thinking statistical practices to help increase the likelihood of replication</a:t>
            </a:r>
          </a:p>
          <a:p>
            <a:pPr lvl="1"/>
            <a:r>
              <a:rPr lang="en-US" dirty="0" smtClean="0"/>
              <a:t>Registration of Randomized Controlled Trials </a:t>
            </a:r>
          </a:p>
          <a:p>
            <a:pPr lvl="1"/>
            <a:r>
              <a:rPr lang="en-US" dirty="0" smtClean="0"/>
              <a:t>Significant knowledge of competing styles of experiments and their pros/cons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1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2675</TotalTime>
  <Words>2744</Words>
  <Application>Microsoft Macintosh PowerPoint</Application>
  <PresentationFormat>On-screen Show (4:3)</PresentationFormat>
  <Paragraphs>262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Genesis</vt:lpstr>
      <vt:lpstr>Evidence-Oriented Programming</vt:lpstr>
      <vt:lpstr>So in 2006 or so …</vt:lpstr>
      <vt:lpstr>I was curious …</vt:lpstr>
      <vt:lpstr>So I started talking to blind children and teachers of the visually impaired</vt:lpstr>
      <vt:lpstr>Programming blind was hard for many reasons</vt:lpstr>
      <vt:lpstr>But understanding C in audio was still very hard</vt:lpstr>
      <vt:lpstr>A Quick Primer on the History of Evidence Gathering on Humans</vt:lpstr>
      <vt:lpstr>There are approximately 5 semi-distinct historical phases</vt:lpstr>
      <vt:lpstr>As science progressed in other fields, so did experimentation</vt:lpstr>
      <vt:lpstr>In the first phase, experiments exposed quackery and fraud</vt:lpstr>
      <vt:lpstr>What about homeopathy?</vt:lpstr>
      <vt:lpstr>Sensation, psychics, and talking to the dead</vt:lpstr>
      <vt:lpstr>By phase 4, pharmacology pushed us forward</vt:lpstr>
      <vt:lpstr>Phase 5: The beginning of randomized controlled trials</vt:lpstr>
      <vt:lpstr>Key Observation:</vt:lpstr>
      <vt:lpstr>Where is the data?</vt:lpstr>
      <vt:lpstr>There was (nearly) no evidence – language designers were using anecdotes</vt:lpstr>
      <vt:lpstr>So we* created Evidence-Oriented Programming</vt:lpstr>
      <vt:lpstr>Let’s discuss how we choose our syntax/semantics</vt:lpstr>
      <vt:lpstr>Evidence-oriented programming is a paradigm, not a language</vt:lpstr>
      <vt:lpstr>Exceptions: an example where the data is unclear</vt:lpstr>
      <vt:lpstr>Knowing the history, we then used Sham Treatments</vt:lpstr>
      <vt:lpstr>Why do we observe this*?</vt:lpstr>
      <vt:lpstr>What about type systems?</vt:lpstr>
      <vt:lpstr>Static typing* affords greater human productivity</vt:lpstr>
      <vt:lpstr>If we do software repository mining, is this theory supported?</vt:lpstr>
      <vt:lpstr>Let’s look at an “action” in Quorum</vt:lpstr>
      <vt:lpstr>What about other systems?</vt:lpstr>
      <vt:lpstr>Why should we care?</vt:lpstr>
      <vt:lpstr>Consider a “thought experiment” on cost</vt:lpstr>
      <vt:lpstr>Thanks for listening!</vt:lpstr>
    </vt:vector>
  </TitlesOfParts>
  <Company>University of Nevada Las Vegas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Stefik</dc:creator>
  <cp:lastModifiedBy>Andreas Stefik</cp:lastModifiedBy>
  <cp:revision>145</cp:revision>
  <dcterms:created xsi:type="dcterms:W3CDTF">2015-09-15T18:28:40Z</dcterms:created>
  <dcterms:modified xsi:type="dcterms:W3CDTF">2015-09-26T04:38:07Z</dcterms:modified>
</cp:coreProperties>
</file>